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verage-regular.fntdata"/><Relationship Id="rId14" Type="http://schemas.openxmlformats.org/officeDocument/2006/relationships/slide" Target="slides/slide9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instability in other parts of life, frequent absences potentially harmful to students, strains W&amp;M’s relationship w/ schools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Get contact info first week. Do not ask site leader or another tutor to tell teacher. 24 hours advance notice, when possible, is expected.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dress code: if school says no spaghetti straps, hats, etc., poor role model if tutor wears them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0" name="Shape 10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" name="Shape 13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College Partnership for Kids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Expectations for Tutors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Attendance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800"/>
              <a:t>Why it matters:</a:t>
            </a:r>
          </a:p>
          <a:p>
            <a:pPr indent="-406400" lvl="0" marL="457200" rtl="0">
              <a:lnSpc>
                <a:spcPct val="100000"/>
              </a:lnSpc>
              <a:spcBef>
                <a:spcPts val="0"/>
              </a:spcBef>
              <a:buSzPct val="100000"/>
              <a:buChar char="●"/>
            </a:pPr>
            <a:r>
              <a:rPr lang="en" sz="2800"/>
              <a:t>Relationship with student</a:t>
            </a:r>
          </a:p>
          <a:p>
            <a:pPr indent="-406400" lvl="0" marL="457200" rtl="0">
              <a:lnSpc>
                <a:spcPct val="100000"/>
              </a:lnSpc>
              <a:spcBef>
                <a:spcPts val="0"/>
              </a:spcBef>
              <a:buSzPct val="100000"/>
              <a:buChar char="●"/>
            </a:pPr>
            <a:r>
              <a:rPr lang="en" sz="2800"/>
              <a:t>Partnership with schools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Attendance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/>
              <a:t>Acceptable Absences: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illness</a:t>
            </a:r>
          </a:p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en" sz="2400"/>
              <a:t>family emergency</a:t>
            </a:r>
          </a:p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/>
              <a:t>Unacceptable Absences: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midterm due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meeting with professor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overslept/forgot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400"/>
              <a:t>too busy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Attendance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/>
              <a:t>Absences:</a:t>
            </a:r>
          </a:p>
          <a:p>
            <a:pPr indent="-406400" lvl="0" marL="457200" rtl="0">
              <a:spcBef>
                <a:spcPts val="0"/>
              </a:spcBef>
              <a:buSzPct val="100000"/>
              <a:buChar char="●"/>
            </a:pPr>
            <a:r>
              <a:rPr lang="en" sz="2800"/>
              <a:t>Your responsibility to inform in advance:</a:t>
            </a:r>
          </a:p>
          <a:p>
            <a:pPr indent="-406400" lvl="1" marL="914400" rtl="0">
              <a:spcBef>
                <a:spcPts val="0"/>
              </a:spcBef>
              <a:buSzPct val="100000"/>
              <a:buChar char="○"/>
            </a:pPr>
            <a:r>
              <a:rPr lang="en" sz="2800"/>
              <a:t>Teacher </a:t>
            </a:r>
          </a:p>
          <a:p>
            <a:pPr indent="-406400" lvl="1" marL="914400" rtl="0">
              <a:spcBef>
                <a:spcPts val="0"/>
              </a:spcBef>
              <a:buSzPct val="100000"/>
              <a:buChar char="○"/>
            </a:pPr>
            <a:r>
              <a:rPr lang="en" sz="2800"/>
              <a:t>Site leader</a:t>
            </a:r>
          </a:p>
          <a:p>
            <a:pPr indent="-406400" lvl="0" marL="457200" rtl="0">
              <a:spcBef>
                <a:spcPts val="0"/>
              </a:spcBef>
              <a:buSzPct val="100000"/>
              <a:buChar char="●"/>
            </a:pPr>
            <a:r>
              <a:rPr lang="en" sz="2800"/>
              <a:t>24 hours advance notice, when possible, is expected.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Check-in Procedure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rtl="0">
              <a:spcBef>
                <a:spcPts val="0"/>
              </a:spcBef>
              <a:buSzPct val="100000"/>
              <a:buChar char="●"/>
            </a:pPr>
            <a:r>
              <a:rPr lang="en" sz="2800"/>
              <a:t>School main office: sign in as a volunteer</a:t>
            </a:r>
          </a:p>
          <a:p>
            <a:pPr indent="-406400" lvl="1" marL="914400" rtl="0">
              <a:spcBef>
                <a:spcPts val="0"/>
              </a:spcBef>
              <a:buSzPct val="100000"/>
              <a:buChar char="○"/>
            </a:pPr>
            <a:r>
              <a:rPr lang="en" sz="2800"/>
              <a:t>Important for school safety</a:t>
            </a:r>
          </a:p>
          <a:p>
            <a:pPr indent="-406400" lvl="1" marL="914400" rtl="0">
              <a:spcBef>
                <a:spcPts val="0"/>
              </a:spcBef>
              <a:buSzPct val="100000"/>
              <a:buChar char="○"/>
            </a:pPr>
            <a:r>
              <a:rPr lang="en" sz="2800"/>
              <a:t>WJCC Schools tracks volunteer hours, used for grants</a:t>
            </a:r>
          </a:p>
          <a:p>
            <a:pPr indent="-406400" lvl="0" marL="457200">
              <a:spcBef>
                <a:spcPts val="0"/>
              </a:spcBef>
              <a:buSzPct val="100000"/>
              <a:buChar char="●"/>
            </a:pPr>
            <a:r>
              <a:rPr lang="en" sz="2800"/>
              <a:t>Report attendance as determined by site leader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Attire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800"/>
              <a:t>Business casual: district’s expectation for volunteers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800"/>
              <a:t>Know the student dress code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800"/>
              <a:t>Each day is an interview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See No Cell Phones. Hear No Cell Phones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Prior to entering the school building, make sure your cell phone is: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800"/>
              <a:t>silent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800"/>
              <a:t>out of sight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Confidentiality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rtl="0">
              <a:spcBef>
                <a:spcPts val="0"/>
              </a:spcBef>
              <a:buSzPct val="100000"/>
              <a:buChar char="●"/>
            </a:pPr>
            <a:r>
              <a:rPr lang="en" sz="2800"/>
              <a:t>Responsibility to </a:t>
            </a:r>
            <a:r>
              <a:rPr b="1" lang="en" sz="2800">
                <a:solidFill>
                  <a:schemeClr val="dk1"/>
                </a:solidFill>
              </a:rPr>
              <a:t>protect confidentiality</a:t>
            </a:r>
            <a:r>
              <a:rPr lang="en" sz="2800"/>
              <a:t> of students</a:t>
            </a:r>
          </a:p>
          <a:p>
            <a:pPr indent="-406400" lvl="0" marL="457200" rtl="0">
              <a:spcBef>
                <a:spcPts val="0"/>
              </a:spcBef>
              <a:buSzPct val="100000"/>
              <a:buChar char="●"/>
            </a:pPr>
            <a:r>
              <a:rPr b="1" lang="en" sz="2800">
                <a:solidFill>
                  <a:schemeClr val="dk1"/>
                </a:solidFill>
              </a:rPr>
              <a:t>Report any concerns</a:t>
            </a:r>
            <a:r>
              <a:rPr lang="en" sz="2800"/>
              <a:t> about a student’s well-being to the teacher </a:t>
            </a:r>
          </a:p>
          <a:p>
            <a:pPr indent="-406400" lvl="1" marL="914400" rtl="0">
              <a:spcBef>
                <a:spcPts val="0"/>
              </a:spcBef>
              <a:buSzPct val="100000"/>
              <a:buChar char="○"/>
            </a:pPr>
            <a:r>
              <a:rPr b="1" lang="en" sz="2800">
                <a:solidFill>
                  <a:schemeClr val="dk1"/>
                </a:solidFill>
              </a:rPr>
              <a:t>Harm to self or others: report immediately. </a:t>
            </a:r>
            <a:r>
              <a:rPr lang="en" sz="2800"/>
              <a:t>Do not leave school until you’ve reported the concern.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Education Events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93700" lvl="0" marL="457200" rtl="0">
              <a:spcBef>
                <a:spcPts val="0"/>
              </a:spcBef>
              <a:buSzPct val="100000"/>
              <a:buChar char="●"/>
            </a:pPr>
            <a:r>
              <a:rPr lang="en" sz="2600"/>
              <a:t>Attend 2+ education-related events per semester</a:t>
            </a:r>
          </a:p>
          <a:p>
            <a:pPr indent="-393700" lvl="0" marL="457200" rtl="0">
              <a:spcBef>
                <a:spcPts val="0"/>
              </a:spcBef>
              <a:buSzPct val="100000"/>
              <a:buChar char="●"/>
            </a:pPr>
            <a:r>
              <a:rPr lang="en" sz="2600"/>
              <a:t>Upcoming Events:</a:t>
            </a:r>
          </a:p>
          <a:p>
            <a:pPr indent="-393700" lvl="1" marL="914400" rtl="0">
              <a:spcBef>
                <a:spcPts val="0"/>
              </a:spcBef>
              <a:buSzPct val="100000"/>
              <a:buChar char="○"/>
            </a:pPr>
            <a:r>
              <a:rPr lang="en" sz="2600"/>
              <a:t>Don’t Believe the Hype: Dispelling the Myths of Becoming an Educator (Th 10/1, 3-5p, Blow 236)</a:t>
            </a:r>
          </a:p>
          <a:p>
            <a:pPr indent="-393700" lvl="1" marL="914400">
              <a:spcBef>
                <a:spcPts val="0"/>
              </a:spcBef>
              <a:buSzPct val="100000"/>
              <a:buChar char="○"/>
            </a:pPr>
            <a:r>
              <a:rPr lang="en" sz="2600"/>
              <a:t>Education Equity Dinners - Deadline 9/25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